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420" r:id="rId3"/>
    <p:sldId id="422" r:id="rId4"/>
    <p:sldId id="423" r:id="rId5"/>
    <p:sldId id="421" r:id="rId6"/>
    <p:sldId id="424" r:id="rId7"/>
    <p:sldId id="425" r:id="rId8"/>
    <p:sldId id="429" r:id="rId9"/>
    <p:sldId id="430" r:id="rId10"/>
    <p:sldId id="426" r:id="rId11"/>
    <p:sldId id="427" r:id="rId12"/>
    <p:sldId id="428" r:id="rId13"/>
    <p:sldId id="419"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94660"/>
  </p:normalViewPr>
  <p:slideViewPr>
    <p:cSldViewPr>
      <p:cViewPr varScale="1">
        <p:scale>
          <a:sx n="96" d="100"/>
          <a:sy n="96" d="100"/>
        </p:scale>
        <p:origin x="1089" y="57"/>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3E7E92B-59FA-49FB-B014-1669F564A86F}" type="datetimeFigureOut">
              <a:rPr lang="en-US"/>
              <a:pPr>
                <a:defRPr/>
              </a:pPr>
              <a:t>8/6/2022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AD7887-406F-46CC-9589-B5DF14B164FF}" type="slidenum">
              <a:rPr lang="en-US"/>
              <a:pPr>
                <a:defRPr/>
              </a:pPr>
              <a:t>‹#›</a:t>
            </a:fld>
            <a:endParaRPr lang="en-US"/>
          </a:p>
        </p:txBody>
      </p:sp>
    </p:spTree>
    <p:extLst>
      <p:ext uri="{BB962C8B-B14F-4D97-AF65-F5344CB8AC3E}">
        <p14:creationId xmlns:p14="http://schemas.microsoft.com/office/powerpoint/2010/main" val="270647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D7B8707-E1CD-4CEF-A00B-04778EC3BE00}" type="datetimeFigureOut">
              <a:rPr lang="en-US"/>
              <a:pPr>
                <a:defRPr/>
              </a:pPr>
              <a:t>8/6/2022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92987E-3A66-4994-9BE4-8BDBBB69D16B}" type="slidenum">
              <a:rPr lang="en-US"/>
              <a:pPr>
                <a:defRPr/>
              </a:pPr>
              <a:t>‹#›</a:t>
            </a:fld>
            <a:endParaRPr lang="en-US"/>
          </a:p>
        </p:txBody>
      </p:sp>
    </p:spTree>
    <p:extLst>
      <p:ext uri="{BB962C8B-B14F-4D97-AF65-F5344CB8AC3E}">
        <p14:creationId xmlns:p14="http://schemas.microsoft.com/office/powerpoint/2010/main" val="806057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160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0382D7-6004-43C9-AB02-56543EB3FDAB}" type="datetime1">
              <a:rPr lang="en-US"/>
              <a:pPr>
                <a:defRPr/>
              </a:pPr>
              <a:t>8/6/2022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B1D066EC-5749-4585-9837-C7D7BD5CB86B}" type="slidenum">
              <a:rPr lang="en-US"/>
              <a:pPr>
                <a:defRPr/>
              </a:pPr>
              <a:t>‹#›</a:t>
            </a:fld>
            <a:endParaRPr lang="en-US"/>
          </a:p>
        </p:txBody>
      </p:sp>
    </p:spTree>
    <p:extLst>
      <p:ext uri="{BB962C8B-B14F-4D97-AF65-F5344CB8AC3E}">
        <p14:creationId xmlns:p14="http://schemas.microsoft.com/office/powerpoint/2010/main" val="6051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CD6C3C-A366-4DF9-81B4-5B0188B44BD9}" type="datetime1">
              <a:rPr lang="en-US"/>
              <a:pPr>
                <a:defRPr/>
              </a:pPr>
              <a:t>8/6/2022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12236EC8-B6B4-4047-8E94-DB4977AA8CDE}" type="slidenum">
              <a:rPr lang="en-US"/>
              <a:pPr>
                <a:defRPr/>
              </a:pPr>
              <a:t>‹#›</a:t>
            </a:fld>
            <a:endParaRPr lang="en-US"/>
          </a:p>
        </p:txBody>
      </p:sp>
    </p:spTree>
    <p:extLst>
      <p:ext uri="{BB962C8B-B14F-4D97-AF65-F5344CB8AC3E}">
        <p14:creationId xmlns:p14="http://schemas.microsoft.com/office/powerpoint/2010/main" val="28747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F8308A0-081A-40E0-AB91-AE760FA81C51}" type="datetime1">
              <a:rPr lang="en-US"/>
              <a:pPr>
                <a:defRPr/>
              </a:pPr>
              <a:t>8/6/2022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6C83A777-F07E-472E-A020-7B4D580524B9}" type="slidenum">
              <a:rPr lang="en-US"/>
              <a:pPr>
                <a:defRPr/>
              </a:pPr>
              <a:t>‹#›</a:t>
            </a:fld>
            <a:endParaRPr lang="en-US"/>
          </a:p>
        </p:txBody>
      </p:sp>
    </p:spTree>
    <p:extLst>
      <p:ext uri="{BB962C8B-B14F-4D97-AF65-F5344CB8AC3E}">
        <p14:creationId xmlns:p14="http://schemas.microsoft.com/office/powerpoint/2010/main" val="143393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639762"/>
          </a:xfrm>
        </p:spPr>
        <p:txBody>
          <a:bodyPr/>
          <a:lstStyle/>
          <a:p>
            <a:r>
              <a:rPr lang="en-US"/>
              <a:t>Click to edit Master title style</a:t>
            </a:r>
          </a:p>
        </p:txBody>
      </p:sp>
      <p:sp>
        <p:nvSpPr>
          <p:cNvPr id="3" name="Content Placeholder 2"/>
          <p:cNvSpPr>
            <a:spLocks noGrp="1"/>
          </p:cNvSpPr>
          <p:nvPr>
            <p:ph sz="quarter" idx="1"/>
          </p:nvPr>
        </p:nvSpPr>
        <p:spPr>
          <a:xfrm>
            <a:off x="457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831DDB-45BE-4D5A-8382-8E06A7A6251F}" type="datetime1">
              <a:rPr lang="en-US"/>
              <a:pPr>
                <a:defRPr/>
              </a:pPr>
              <a:t>8/6/2022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2A7F69CA-01CC-4DEF-B5D8-B239B6D1E812}" type="slidenum">
              <a:rPr lang="en-US"/>
              <a:pPr>
                <a:defRPr/>
              </a:pPr>
              <a:t>‹#›</a:t>
            </a:fld>
            <a:endParaRPr lang="en-US"/>
          </a:p>
        </p:txBody>
      </p:sp>
    </p:spTree>
    <p:extLst>
      <p:ext uri="{BB962C8B-B14F-4D97-AF65-F5344CB8AC3E}">
        <p14:creationId xmlns:p14="http://schemas.microsoft.com/office/powerpoint/2010/main" val="39671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1"/>
            <a:ext cx="8229600" cy="715962"/>
          </a:xfrm>
        </p:spPr>
        <p:txBody>
          <a:bodyPr>
            <a:normAutofit/>
          </a:bodyPr>
          <a:lstStyle>
            <a:lvl1pPr>
              <a:defRPr sz="3200" baseline="0">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457200" y="914400"/>
            <a:ext cx="8229600" cy="5334000"/>
          </a:xfrm>
        </p:spPr>
        <p:txBody>
          <a:bodyPr/>
          <a:lstStyle>
            <a:lvl1pPr>
              <a:buClr>
                <a:srgbClr val="0070C0"/>
              </a:buClr>
              <a:buFont typeface="Wingdings" pitchFamily="2" charset="2"/>
              <a:buChar char="§"/>
              <a:defRPr sz="1800" baseline="0"/>
            </a:lvl1pPr>
            <a:lvl2pPr>
              <a:buClr>
                <a:srgbClr val="92D050"/>
              </a:buClr>
              <a:buFont typeface="Wingdings" pitchFamily="2" charset="2"/>
              <a:buChar char="§"/>
              <a:defRPr sz="1800" baseline="0"/>
            </a:lvl2pPr>
            <a:lvl3pPr>
              <a:buClr>
                <a:srgbClr val="FF0000"/>
              </a:buClr>
              <a:buFont typeface="Wingdings" pitchFamily="2" charset="2"/>
              <a:buChar char="§"/>
              <a:defRPr sz="1600" baseline="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3A10935-C4E4-4A31-A905-CBD3B88B377F}" type="datetime1">
              <a:rPr lang="en-US"/>
              <a:pPr>
                <a:defRPr/>
              </a:pPr>
              <a:t>8/6/2022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sz="1600" b="1"/>
            </a:lvl1pPr>
          </a:lstStyle>
          <a:p>
            <a:pPr>
              <a:defRPr/>
            </a:pPr>
            <a:fld id="{F8C3E294-9E12-4E24-B275-9BA1AC14E86B}" type="slidenum">
              <a:rPr lang="en-US"/>
              <a:pPr>
                <a:defRPr/>
              </a:pPr>
              <a:t>‹#›</a:t>
            </a:fld>
            <a:endParaRPr lang="en-US" dirty="0"/>
          </a:p>
        </p:txBody>
      </p:sp>
    </p:spTree>
    <p:extLst>
      <p:ext uri="{BB962C8B-B14F-4D97-AF65-F5344CB8AC3E}">
        <p14:creationId xmlns:p14="http://schemas.microsoft.com/office/powerpoint/2010/main" val="278722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AA3077-BD5E-4DF2-86F4-B2787C87502F}" type="datetime1">
              <a:rPr lang="en-US"/>
              <a:pPr>
                <a:defRPr/>
              </a:pPr>
              <a:t>8/6/2022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E1D6EFB9-832D-41AA-B6AA-BA3FDFDF217B}" type="slidenum">
              <a:rPr lang="en-US"/>
              <a:pPr>
                <a:defRPr/>
              </a:pPr>
              <a:t>‹#›</a:t>
            </a:fld>
            <a:endParaRPr lang="en-US"/>
          </a:p>
        </p:txBody>
      </p:sp>
    </p:spTree>
    <p:extLst>
      <p:ext uri="{BB962C8B-B14F-4D97-AF65-F5344CB8AC3E}">
        <p14:creationId xmlns:p14="http://schemas.microsoft.com/office/powerpoint/2010/main" val="46295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7D9D7AE-2072-4CF1-81AF-6875EEBBE225}" type="datetime1">
              <a:rPr lang="en-US"/>
              <a:pPr>
                <a:defRPr/>
              </a:pPr>
              <a:t>8/6/2022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C1FBD6B9-3A33-4A94-B724-9A8AE8A254DC}" type="slidenum">
              <a:rPr lang="en-US"/>
              <a:pPr>
                <a:defRPr/>
              </a:pPr>
              <a:t>‹#›</a:t>
            </a:fld>
            <a:endParaRPr lang="en-US"/>
          </a:p>
        </p:txBody>
      </p:sp>
    </p:spTree>
    <p:extLst>
      <p:ext uri="{BB962C8B-B14F-4D97-AF65-F5344CB8AC3E}">
        <p14:creationId xmlns:p14="http://schemas.microsoft.com/office/powerpoint/2010/main" val="350927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7AD28BE-7261-4565-BDD9-9D13920F46F3}" type="datetime1">
              <a:rPr lang="en-US"/>
              <a:pPr>
                <a:defRPr/>
              </a:pPr>
              <a:t>8/6/2022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1FF3FC6E-2B66-4D2D-9218-6A86576333C3}" type="slidenum">
              <a:rPr lang="en-US"/>
              <a:pPr>
                <a:defRPr/>
              </a:pPr>
              <a:t>‹#›</a:t>
            </a:fld>
            <a:endParaRPr lang="en-US"/>
          </a:p>
        </p:txBody>
      </p:sp>
    </p:spTree>
    <p:extLst>
      <p:ext uri="{BB962C8B-B14F-4D97-AF65-F5344CB8AC3E}">
        <p14:creationId xmlns:p14="http://schemas.microsoft.com/office/powerpoint/2010/main" val="408066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EF4F18-6076-4F4D-8701-7E7E46FB9673}" type="datetime1">
              <a:rPr lang="en-US"/>
              <a:pPr>
                <a:defRPr/>
              </a:pPr>
              <a:t>8/6/2022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@Your Name</a:t>
            </a:r>
          </a:p>
        </p:txBody>
      </p:sp>
      <p:sp>
        <p:nvSpPr>
          <p:cNvPr id="5" name="Slide Number Placeholder 5"/>
          <p:cNvSpPr>
            <a:spLocks noGrp="1"/>
          </p:cNvSpPr>
          <p:nvPr>
            <p:ph type="sldNum" sz="quarter" idx="12"/>
          </p:nvPr>
        </p:nvSpPr>
        <p:spPr/>
        <p:txBody>
          <a:bodyPr/>
          <a:lstStyle>
            <a:lvl1pPr>
              <a:defRPr/>
            </a:lvl1pPr>
          </a:lstStyle>
          <a:p>
            <a:pPr>
              <a:defRPr/>
            </a:pPr>
            <a:fld id="{E9C73807-B068-4863-956B-F1B336131749}" type="slidenum">
              <a:rPr lang="en-US"/>
              <a:pPr>
                <a:defRPr/>
              </a:pPr>
              <a:t>‹#›</a:t>
            </a:fld>
            <a:endParaRPr lang="en-US"/>
          </a:p>
        </p:txBody>
      </p:sp>
    </p:spTree>
    <p:extLst>
      <p:ext uri="{BB962C8B-B14F-4D97-AF65-F5344CB8AC3E}">
        <p14:creationId xmlns:p14="http://schemas.microsoft.com/office/powerpoint/2010/main" val="408055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8F68202-4F72-4F7C-A5F1-E7B21F92F430}" type="datetime1">
              <a:rPr lang="en-US"/>
              <a:pPr>
                <a:defRPr/>
              </a:pPr>
              <a:t>8/6/2022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@Your Name</a:t>
            </a:r>
          </a:p>
        </p:txBody>
      </p:sp>
      <p:sp>
        <p:nvSpPr>
          <p:cNvPr id="4" name="Slide Number Placeholder 5"/>
          <p:cNvSpPr>
            <a:spLocks noGrp="1"/>
          </p:cNvSpPr>
          <p:nvPr>
            <p:ph type="sldNum" sz="quarter" idx="12"/>
          </p:nvPr>
        </p:nvSpPr>
        <p:spPr/>
        <p:txBody>
          <a:bodyPr/>
          <a:lstStyle>
            <a:lvl1pPr>
              <a:defRPr/>
            </a:lvl1pPr>
          </a:lstStyle>
          <a:p>
            <a:pPr>
              <a:defRPr/>
            </a:pPr>
            <a:fld id="{B6F5520D-11A7-44C7-A268-AAA329E6ED9D}" type="slidenum">
              <a:rPr lang="en-US"/>
              <a:pPr>
                <a:defRPr/>
              </a:pPr>
              <a:t>‹#›</a:t>
            </a:fld>
            <a:endParaRPr lang="en-US"/>
          </a:p>
        </p:txBody>
      </p:sp>
    </p:spTree>
    <p:extLst>
      <p:ext uri="{BB962C8B-B14F-4D97-AF65-F5344CB8AC3E}">
        <p14:creationId xmlns:p14="http://schemas.microsoft.com/office/powerpoint/2010/main" val="35270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3AA5998-59A9-4C76-B55B-B07AD0665B82}" type="datetime1">
              <a:rPr lang="en-US"/>
              <a:pPr>
                <a:defRPr/>
              </a:pPr>
              <a:t>8/6/2022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ADEA0E33-B153-4585-A659-757BD76D8C72}" type="slidenum">
              <a:rPr lang="en-US"/>
              <a:pPr>
                <a:defRPr/>
              </a:pPr>
              <a:t>‹#›</a:t>
            </a:fld>
            <a:endParaRPr lang="en-US"/>
          </a:p>
        </p:txBody>
      </p:sp>
    </p:spTree>
    <p:extLst>
      <p:ext uri="{BB962C8B-B14F-4D97-AF65-F5344CB8AC3E}">
        <p14:creationId xmlns:p14="http://schemas.microsoft.com/office/powerpoint/2010/main" val="174218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FA7D98-E199-4E72-A4FE-85F4B3A9BF25}" type="datetime1">
              <a:rPr lang="en-US"/>
              <a:pPr>
                <a:defRPr/>
              </a:pPr>
              <a:t>8/6/2022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70AEC9DF-A8CA-492E-9A95-52D982BBB1FB}" type="slidenum">
              <a:rPr lang="en-US"/>
              <a:pPr>
                <a:defRPr/>
              </a:pPr>
              <a:t>‹#›</a:t>
            </a:fld>
            <a:endParaRPr lang="en-US"/>
          </a:p>
        </p:txBody>
      </p:sp>
    </p:spTree>
    <p:extLst>
      <p:ext uri="{BB962C8B-B14F-4D97-AF65-F5344CB8AC3E}">
        <p14:creationId xmlns:p14="http://schemas.microsoft.com/office/powerpoint/2010/main" val="22648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97832353-B273-4796-B91B-464BBEE56517}" type="datetime1">
              <a:rPr lang="en-US"/>
              <a:pPr>
                <a:defRPr/>
              </a:pPr>
              <a:t>8/6/2022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r>
              <a:rPr lang="en-US"/>
              <a:t>@Your Name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34D79D8-E937-4F7F-B5D1-0FDC90AE5A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2" r:id="rId1"/>
    <p:sldLayoutId id="2147484123"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dt="0"/>
  <p:txStyles>
    <p:title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channel/UCDEljfJMis4aM13ZtzEi_A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nvidia.com/rdp/cudnn-archive" TargetMode="External"/><Relationship Id="rId2" Type="http://schemas.openxmlformats.org/officeDocument/2006/relationships/hyperlink" Target="https://developer.nvidia.com/cuda-toolkit-archiv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647700" y="1219200"/>
            <a:ext cx="7772400" cy="914400"/>
          </a:xfrm>
        </p:spPr>
        <p:txBody>
          <a:bodyPr/>
          <a:lstStyle/>
          <a:p>
            <a:pPr eaLnBrk="1" hangingPunct="1"/>
            <a:br>
              <a:rPr lang="en-US" altLang="en-US" sz="3200" dirty="0">
                <a:latin typeface="Times New Roman" panose="02020603050405020304" pitchFamily="18" charset="0"/>
                <a:cs typeface="Times New Roman" panose="02020603050405020304" pitchFamily="18" charset="0"/>
              </a:rPr>
            </a:br>
            <a:r>
              <a:rPr lang="en-US" altLang="en-US" sz="2400" dirty="0">
                <a:latin typeface="Garamond" panose="02020404030301010803" pitchFamily="18" charset="0"/>
                <a:ea typeface="Batang" panose="020B0503020000020004" pitchFamily="18" charset="-127"/>
                <a:cs typeface="Angsana New" panose="020B0502040204020203" pitchFamily="18" charset="-34"/>
              </a:rPr>
              <a:t>Final Project</a:t>
            </a:r>
            <a:br>
              <a:rPr lang="en-US" altLang="en-US" sz="3200" dirty="0">
                <a:latin typeface="Garamond" panose="02020404030301010803" pitchFamily="18" charset="0"/>
                <a:ea typeface="Batang" panose="020B0503020000020004" pitchFamily="18" charset="-127"/>
                <a:cs typeface="Angsana New" panose="020B0502040204020203" pitchFamily="18" charset="-34"/>
              </a:rPr>
            </a:br>
            <a:r>
              <a:rPr lang="en-US" altLang="en-US" sz="3200" dirty="0">
                <a:latin typeface="Garamond" panose="02020404030301010803" pitchFamily="18" charset="0"/>
                <a:ea typeface="Batang" panose="020B0503020000020004" pitchFamily="18" charset="-127"/>
                <a:cs typeface="Angsana New" panose="020B0502040204020203" pitchFamily="18" charset="-34"/>
              </a:rPr>
              <a:t> </a:t>
            </a:r>
            <a:r>
              <a:rPr lang="en-US" altLang="zh-CN" sz="3200" b="1" dirty="0">
                <a:latin typeface="Garamond" panose="02020404030301010803" pitchFamily="18" charset="0"/>
                <a:ea typeface="Batang" panose="020B0503020000020004" pitchFamily="18" charset="-127"/>
                <a:cs typeface="Angsana New" panose="020B0502040204020203" pitchFamily="18" charset="-34"/>
              </a:rPr>
              <a:t>Style Transfer: An odyssey to anime world</a:t>
            </a:r>
            <a:br>
              <a:rPr lang="zh-CN" altLang="zh-C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endParaRPr lang="en-US" altLang="en-US" sz="3200" b="1" dirty="0">
              <a:latin typeface="Times New Roman" panose="02020603050405020304" pitchFamily="18" charset="0"/>
              <a:cs typeface="Times New Roman" panose="02020603050405020304" pitchFamily="18" charset="0"/>
            </a:endParaRPr>
          </a:p>
        </p:txBody>
      </p:sp>
      <p:sp>
        <p:nvSpPr>
          <p:cNvPr id="3076" name="Subtitle 2"/>
          <p:cNvSpPr>
            <a:spLocks noGrp="1"/>
          </p:cNvSpPr>
          <p:nvPr>
            <p:ph type="subTitle" idx="1"/>
          </p:nvPr>
        </p:nvSpPr>
        <p:spPr>
          <a:xfrm>
            <a:off x="1333500" y="2286000"/>
            <a:ext cx="6400800" cy="449172"/>
          </a:xfrm>
        </p:spPr>
        <p:txBody>
          <a:bodyPr/>
          <a:lstStyle/>
          <a:p>
            <a:pPr eaLnBrk="1" hangingPunct="1">
              <a:defRPr/>
            </a:pPr>
            <a:r>
              <a:rPr lang="en-US" sz="2400" dirty="0">
                <a:solidFill>
                  <a:schemeClr val="tx2">
                    <a:lumMod val="75000"/>
                  </a:schemeClr>
                </a:solidFill>
                <a:latin typeface="Garamond" panose="02020404030301010803" pitchFamily="18" charset="0"/>
              </a:rPr>
              <a:t>X</a:t>
            </a:r>
            <a:r>
              <a:rPr lang="en-US" altLang="zh-CN" sz="2400" dirty="0">
                <a:solidFill>
                  <a:schemeClr val="tx2">
                    <a:lumMod val="75000"/>
                  </a:schemeClr>
                </a:solidFill>
                <a:latin typeface="Garamond" panose="02020404030301010803" pitchFamily="18" charset="0"/>
              </a:rPr>
              <a:t>inrui Jiang</a:t>
            </a:r>
            <a:endParaRPr lang="en-US" sz="2400" dirty="0">
              <a:solidFill>
                <a:schemeClr val="tx2">
                  <a:lumMod val="75000"/>
                </a:schemeClr>
              </a:solidFill>
              <a:latin typeface="Garamond" panose="02020404030301010803" pitchFamily="18" charset="0"/>
            </a:endParaRPr>
          </a:p>
          <a:p>
            <a:pPr eaLnBrk="1" hangingPunct="1">
              <a:defRPr/>
            </a:pPr>
            <a:endParaRPr lang="en-US" sz="2400" b="1" dirty="0">
              <a:solidFill>
                <a:schemeClr val="bg2">
                  <a:lumMod val="25000"/>
                </a:schemeClr>
              </a:solidFill>
            </a:endParaRPr>
          </a:p>
        </p:txBody>
      </p:sp>
      <p:sp>
        <p:nvSpPr>
          <p:cNvPr id="307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2" name="TextBox 1"/>
          <p:cNvSpPr txBox="1"/>
          <p:nvPr/>
        </p:nvSpPr>
        <p:spPr>
          <a:xfrm>
            <a:off x="2055813" y="5029200"/>
            <a:ext cx="4949825" cy="1200329"/>
          </a:xfrm>
          <a:prstGeom prst="rect">
            <a:avLst/>
          </a:prstGeom>
          <a:noFill/>
        </p:spPr>
        <p:txBody>
          <a:bodyPr>
            <a:spAutoFit/>
          </a:bodyPr>
          <a:lstStyle/>
          <a:p>
            <a:pPr algn="ctr">
              <a:defRPr/>
            </a:pPr>
            <a:r>
              <a:rPr lang="en-US" dirty="0">
                <a:solidFill>
                  <a:schemeClr val="bg2">
                    <a:lumMod val="25000"/>
                  </a:schemeClr>
                </a:solidFill>
                <a:latin typeface="Garamond" panose="02020404030301010803" pitchFamily="18" charset="0"/>
              </a:rPr>
              <a:t>CSCI S-89 Introduction to Deep Learning</a:t>
            </a:r>
          </a:p>
          <a:p>
            <a:pPr algn="ctr">
              <a:defRPr/>
            </a:pPr>
            <a:r>
              <a:rPr lang="en-US" dirty="0">
                <a:solidFill>
                  <a:schemeClr val="bg2">
                    <a:lumMod val="25000"/>
                  </a:schemeClr>
                </a:solidFill>
                <a:latin typeface="Garamond" panose="02020404030301010803" pitchFamily="18" charset="0"/>
              </a:rPr>
              <a:t>Summer 2022</a:t>
            </a:r>
          </a:p>
          <a:p>
            <a:pPr algn="ctr">
              <a:defRPr/>
            </a:pPr>
            <a:r>
              <a:rPr lang="en-US" b="1" dirty="0">
                <a:solidFill>
                  <a:schemeClr val="bg2">
                    <a:lumMod val="25000"/>
                  </a:schemeClr>
                </a:solidFill>
                <a:latin typeface="Garamond" panose="02020404030301010803" pitchFamily="18" charset="0"/>
              </a:rPr>
              <a:t>Harvard Summer School</a:t>
            </a:r>
            <a:endParaRPr lang="en-US" sz="1600" dirty="0">
              <a:solidFill>
                <a:schemeClr val="bg2">
                  <a:lumMod val="25000"/>
                </a:schemeClr>
              </a:solidFill>
              <a:latin typeface="Garamond" panose="02020404030301010803" pitchFamily="18" charset="0"/>
            </a:endParaRPr>
          </a:p>
          <a:p>
            <a:pPr algn="ctr">
              <a:defRPr/>
            </a:pPr>
            <a:endParaRPr lang="en-US" dirty="0"/>
          </a:p>
        </p:txBody>
      </p:sp>
      <p:pic>
        <p:nvPicPr>
          <p:cNvPr id="5" name="Picture 4">
            <a:extLst>
              <a:ext uri="{FF2B5EF4-FFF2-40B4-BE49-F238E27FC236}">
                <a16:creationId xmlns:a16="http://schemas.microsoft.com/office/drawing/2014/main" id="{C96F3900-F92E-4439-8E37-E5F7918B6337}"/>
              </a:ext>
            </a:extLst>
          </p:cNvPr>
          <p:cNvPicPr>
            <a:picLocks noChangeAspect="1"/>
          </p:cNvPicPr>
          <p:nvPr/>
        </p:nvPicPr>
        <p:blipFill>
          <a:blip r:embed="rId3"/>
          <a:stretch>
            <a:fillRect/>
          </a:stretch>
        </p:blipFill>
        <p:spPr>
          <a:xfrm>
            <a:off x="3925550" y="2949217"/>
            <a:ext cx="1292899" cy="14957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4D5C-713A-5F10-39C7-1475974C0408}"/>
              </a:ext>
            </a:extLst>
          </p:cNvPr>
          <p:cNvSpPr>
            <a:spLocks noGrp="1"/>
          </p:cNvSpPr>
          <p:nvPr>
            <p:ph type="title"/>
          </p:nvPr>
        </p:nvSpPr>
        <p:spPr/>
        <p:txBody>
          <a:bodyPr/>
          <a:lstStyle/>
          <a:p>
            <a:r>
              <a:rPr lang="en-US" altLang="zh-CN" dirty="0"/>
              <a:t>Result</a:t>
            </a:r>
            <a:endParaRPr lang="zh-CN" altLang="en-US" dirty="0"/>
          </a:p>
        </p:txBody>
      </p:sp>
      <p:sp>
        <p:nvSpPr>
          <p:cNvPr id="3" name="页脚占位符 2">
            <a:extLst>
              <a:ext uri="{FF2B5EF4-FFF2-40B4-BE49-F238E27FC236}">
                <a16:creationId xmlns:a16="http://schemas.microsoft.com/office/drawing/2014/main" id="{A3E545FC-FD92-58EC-EA60-2570DD4C967C}"/>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4" name="灯片编号占位符 3">
            <a:extLst>
              <a:ext uri="{FF2B5EF4-FFF2-40B4-BE49-F238E27FC236}">
                <a16:creationId xmlns:a16="http://schemas.microsoft.com/office/drawing/2014/main" id="{A32F55B1-22D7-309C-9703-EDE2CB6274AF}"/>
              </a:ext>
            </a:extLst>
          </p:cNvPr>
          <p:cNvSpPr>
            <a:spLocks noGrp="1"/>
          </p:cNvSpPr>
          <p:nvPr>
            <p:ph type="sldNum" sz="quarter" idx="12"/>
          </p:nvPr>
        </p:nvSpPr>
        <p:spPr/>
        <p:txBody>
          <a:bodyPr/>
          <a:lstStyle/>
          <a:p>
            <a:pPr>
              <a:defRPr/>
            </a:pPr>
            <a:fld id="{E9C73807-B068-4863-956B-F1B336131749}" type="slidenum">
              <a:rPr lang="en-US" smtClean="0"/>
              <a:pPr>
                <a:defRPr/>
              </a:pPr>
              <a:t>10</a:t>
            </a:fld>
            <a:endParaRPr lang="en-US"/>
          </a:p>
        </p:txBody>
      </p:sp>
      <p:pic>
        <p:nvPicPr>
          <p:cNvPr id="5" name="图片 4">
            <a:extLst>
              <a:ext uri="{FF2B5EF4-FFF2-40B4-BE49-F238E27FC236}">
                <a16:creationId xmlns:a16="http://schemas.microsoft.com/office/drawing/2014/main" id="{4390D893-4086-EBF7-256F-34A1E0099F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5780"/>
            <a:ext cx="1633220" cy="1633220"/>
          </a:xfrm>
          <a:prstGeom prst="rect">
            <a:avLst/>
          </a:prstGeom>
          <a:noFill/>
          <a:ln>
            <a:noFill/>
          </a:ln>
        </p:spPr>
      </p:pic>
      <p:pic>
        <p:nvPicPr>
          <p:cNvPr id="6" name="图片 5">
            <a:extLst>
              <a:ext uri="{FF2B5EF4-FFF2-40B4-BE49-F238E27FC236}">
                <a16:creationId xmlns:a16="http://schemas.microsoft.com/office/drawing/2014/main" id="{60E66381-5328-999E-9D3D-7FA590333C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6435" y="4038600"/>
            <a:ext cx="1708785" cy="1708785"/>
          </a:xfrm>
          <a:prstGeom prst="rect">
            <a:avLst/>
          </a:prstGeom>
          <a:noFill/>
          <a:ln>
            <a:noFill/>
          </a:ln>
        </p:spPr>
      </p:pic>
      <p:pic>
        <p:nvPicPr>
          <p:cNvPr id="8" name="图片 7">
            <a:extLst>
              <a:ext uri="{FF2B5EF4-FFF2-40B4-BE49-F238E27FC236}">
                <a16:creationId xmlns:a16="http://schemas.microsoft.com/office/drawing/2014/main" id="{CE705917-44F4-0800-C2FD-7CFCBA77C7F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1235075"/>
            <a:ext cx="4267200" cy="2400300"/>
          </a:xfrm>
          <a:prstGeom prst="rect">
            <a:avLst/>
          </a:prstGeom>
          <a:noFill/>
          <a:ln>
            <a:noFill/>
          </a:ln>
        </p:spPr>
      </p:pic>
      <p:pic>
        <p:nvPicPr>
          <p:cNvPr id="9" name="图片 8">
            <a:extLst>
              <a:ext uri="{FF2B5EF4-FFF2-40B4-BE49-F238E27FC236}">
                <a16:creationId xmlns:a16="http://schemas.microsoft.com/office/drawing/2014/main" id="{D25EADAC-DF8D-683C-EC51-D016716E14B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656" y="3870325"/>
            <a:ext cx="4267202" cy="2400301"/>
          </a:xfrm>
          <a:prstGeom prst="rect">
            <a:avLst/>
          </a:prstGeom>
          <a:noFill/>
          <a:ln>
            <a:noFill/>
          </a:ln>
        </p:spPr>
      </p:pic>
    </p:spTree>
    <p:extLst>
      <p:ext uri="{BB962C8B-B14F-4D97-AF65-F5344CB8AC3E}">
        <p14:creationId xmlns:p14="http://schemas.microsoft.com/office/powerpoint/2010/main" val="39513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43441-AF03-7820-0D9F-402FC1F88768}"/>
              </a:ext>
            </a:extLst>
          </p:cNvPr>
          <p:cNvSpPr>
            <a:spLocks noGrp="1"/>
          </p:cNvSpPr>
          <p:nvPr>
            <p:ph type="title"/>
          </p:nvPr>
        </p:nvSpPr>
        <p:spPr/>
        <p:txBody>
          <a:bodyPr/>
          <a:lstStyle/>
          <a:p>
            <a:r>
              <a:rPr lang="en-US" altLang="zh-CN" dirty="0"/>
              <a:t>Inadequacies</a:t>
            </a:r>
            <a:endParaRPr lang="zh-CN" altLang="en-US" dirty="0"/>
          </a:p>
        </p:txBody>
      </p:sp>
      <p:sp>
        <p:nvSpPr>
          <p:cNvPr id="3" name="页脚占位符 2">
            <a:extLst>
              <a:ext uri="{FF2B5EF4-FFF2-40B4-BE49-F238E27FC236}">
                <a16:creationId xmlns:a16="http://schemas.microsoft.com/office/drawing/2014/main" id="{C893506A-226B-F787-C396-4CE38FDEF165}"/>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4" name="灯片编号占位符 3">
            <a:extLst>
              <a:ext uri="{FF2B5EF4-FFF2-40B4-BE49-F238E27FC236}">
                <a16:creationId xmlns:a16="http://schemas.microsoft.com/office/drawing/2014/main" id="{EE146D86-9170-A0DA-640A-62D9CC7E6FE5}"/>
              </a:ext>
            </a:extLst>
          </p:cNvPr>
          <p:cNvSpPr>
            <a:spLocks noGrp="1"/>
          </p:cNvSpPr>
          <p:nvPr>
            <p:ph type="sldNum" sz="quarter" idx="12"/>
          </p:nvPr>
        </p:nvSpPr>
        <p:spPr/>
        <p:txBody>
          <a:bodyPr/>
          <a:lstStyle/>
          <a:p>
            <a:pPr>
              <a:defRPr/>
            </a:pPr>
            <a:fld id="{E9C73807-B068-4863-956B-F1B336131749}" type="slidenum">
              <a:rPr lang="en-US" smtClean="0"/>
              <a:pPr>
                <a:defRPr/>
              </a:pPr>
              <a:t>11</a:t>
            </a:fld>
            <a:endParaRPr lang="en-US"/>
          </a:p>
        </p:txBody>
      </p:sp>
      <p:pic>
        <p:nvPicPr>
          <p:cNvPr id="5" name="图片 4">
            <a:extLst>
              <a:ext uri="{FF2B5EF4-FFF2-40B4-BE49-F238E27FC236}">
                <a16:creationId xmlns:a16="http://schemas.microsoft.com/office/drawing/2014/main" id="{B7678F7C-4D2B-F114-811F-B518D919F2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18182"/>
            <a:ext cx="1933575" cy="1933575"/>
          </a:xfrm>
          <a:prstGeom prst="rect">
            <a:avLst/>
          </a:prstGeom>
          <a:noFill/>
          <a:ln>
            <a:noFill/>
          </a:ln>
        </p:spPr>
      </p:pic>
      <p:pic>
        <p:nvPicPr>
          <p:cNvPr id="6" name="图片 5">
            <a:extLst>
              <a:ext uri="{FF2B5EF4-FFF2-40B4-BE49-F238E27FC236}">
                <a16:creationId xmlns:a16="http://schemas.microsoft.com/office/drawing/2014/main" id="{5C8F4A88-9620-4F45-E75B-1DEEDAF718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8612" y="1136130"/>
            <a:ext cx="4202430" cy="2364105"/>
          </a:xfrm>
          <a:prstGeom prst="rect">
            <a:avLst/>
          </a:prstGeom>
          <a:noFill/>
          <a:ln>
            <a:noFill/>
          </a:ln>
        </p:spPr>
      </p:pic>
      <p:pic>
        <p:nvPicPr>
          <p:cNvPr id="7" name="图片 6">
            <a:extLst>
              <a:ext uri="{FF2B5EF4-FFF2-40B4-BE49-F238E27FC236}">
                <a16:creationId xmlns:a16="http://schemas.microsoft.com/office/drawing/2014/main" id="{7332AE96-B241-D3A3-2D72-D8E2306BC0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7652" y="3770515"/>
            <a:ext cx="4324350" cy="2432050"/>
          </a:xfrm>
          <a:prstGeom prst="rect">
            <a:avLst/>
          </a:prstGeom>
          <a:noFill/>
          <a:ln>
            <a:noFill/>
          </a:ln>
        </p:spPr>
      </p:pic>
    </p:spTree>
    <p:extLst>
      <p:ext uri="{BB962C8B-B14F-4D97-AF65-F5344CB8AC3E}">
        <p14:creationId xmlns:p14="http://schemas.microsoft.com/office/powerpoint/2010/main" val="51300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CA85568-20B7-C7DD-81BF-C497AC43DAFD}"/>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3" name="灯片编号占位符 2">
            <a:extLst>
              <a:ext uri="{FF2B5EF4-FFF2-40B4-BE49-F238E27FC236}">
                <a16:creationId xmlns:a16="http://schemas.microsoft.com/office/drawing/2014/main" id="{F20C851B-A393-DD20-365B-5FFD6065D11E}"/>
              </a:ext>
            </a:extLst>
          </p:cNvPr>
          <p:cNvSpPr>
            <a:spLocks noGrp="1"/>
          </p:cNvSpPr>
          <p:nvPr>
            <p:ph type="sldNum" sz="quarter" idx="12"/>
          </p:nvPr>
        </p:nvSpPr>
        <p:spPr/>
        <p:txBody>
          <a:bodyPr/>
          <a:lstStyle/>
          <a:p>
            <a:pPr>
              <a:defRPr/>
            </a:pPr>
            <a:fld id="{B6F5520D-11A7-44C7-A268-AAA329E6ED9D}" type="slidenum">
              <a:rPr lang="en-US" smtClean="0"/>
              <a:pPr>
                <a:defRPr/>
              </a:pPr>
              <a:t>12</a:t>
            </a:fld>
            <a:endParaRPr lang="en-US"/>
          </a:p>
        </p:txBody>
      </p:sp>
      <p:pic>
        <p:nvPicPr>
          <p:cNvPr id="4" name="图片 3">
            <a:extLst>
              <a:ext uri="{FF2B5EF4-FFF2-40B4-BE49-F238E27FC236}">
                <a16:creationId xmlns:a16="http://schemas.microsoft.com/office/drawing/2014/main" id="{811BB3F1-907E-A7A9-C985-7C2F7DE692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3030" y="990600"/>
            <a:ext cx="3532770" cy="2534603"/>
          </a:xfrm>
          <a:prstGeom prst="rect">
            <a:avLst/>
          </a:prstGeom>
          <a:noFill/>
          <a:ln>
            <a:noFill/>
          </a:ln>
        </p:spPr>
      </p:pic>
      <p:pic>
        <p:nvPicPr>
          <p:cNvPr id="5" name="图片 4">
            <a:extLst>
              <a:ext uri="{FF2B5EF4-FFF2-40B4-BE49-F238E27FC236}">
                <a16:creationId xmlns:a16="http://schemas.microsoft.com/office/drawing/2014/main" id="{8CDDAE34-D98F-1B24-1675-C1F7163D0E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3221108" cy="2286000"/>
          </a:xfrm>
          <a:prstGeom prst="rect">
            <a:avLst/>
          </a:prstGeom>
          <a:noFill/>
          <a:ln>
            <a:noFill/>
          </a:ln>
        </p:spPr>
      </p:pic>
      <p:pic>
        <p:nvPicPr>
          <p:cNvPr id="7" name="图片 6">
            <a:extLst>
              <a:ext uri="{FF2B5EF4-FFF2-40B4-BE49-F238E27FC236}">
                <a16:creationId xmlns:a16="http://schemas.microsoft.com/office/drawing/2014/main" id="{7C08CD11-1821-B08B-3A99-FBA8BEE691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430" y="3861191"/>
            <a:ext cx="8077200" cy="2006209"/>
          </a:xfrm>
          <a:prstGeom prst="rect">
            <a:avLst/>
          </a:prstGeom>
        </p:spPr>
      </p:pic>
    </p:spTree>
    <p:extLst>
      <p:ext uri="{BB962C8B-B14F-4D97-AF65-F5344CB8AC3E}">
        <p14:creationId xmlns:p14="http://schemas.microsoft.com/office/powerpoint/2010/main" val="43657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latin typeface="Garamond" panose="02020404030301010803" pitchFamily="18" charset="0"/>
              </a:rPr>
              <a:t>YouTube Video Presentation</a:t>
            </a:r>
          </a:p>
        </p:txBody>
      </p:sp>
      <p:sp>
        <p:nvSpPr>
          <p:cNvPr id="7" name="Content Placeholder 6"/>
          <p:cNvSpPr>
            <a:spLocks noGrp="1"/>
          </p:cNvSpPr>
          <p:nvPr>
            <p:ph idx="1"/>
          </p:nvPr>
        </p:nvSpPr>
        <p:spPr/>
        <p:txBody>
          <a:bodyPr/>
          <a:lstStyle/>
          <a:p>
            <a:pPr marL="0" indent="0">
              <a:buNone/>
            </a:pPr>
            <a:r>
              <a:rPr lang="en-US" dirty="0">
                <a:latin typeface="Garamond" panose="02020404030301010803" pitchFamily="18" charset="0"/>
              </a:rPr>
              <a:t>YouTube video presentation:</a:t>
            </a:r>
          </a:p>
          <a:p>
            <a:pPr marL="0" indent="0">
              <a:buNone/>
            </a:pPr>
            <a:r>
              <a:rPr lang="en-US" dirty="0">
                <a:latin typeface="Garamond" panose="02020404030301010803" pitchFamily="18" charset="0"/>
                <a:hlinkClick r:id="rId2"/>
              </a:rPr>
              <a:t>https://www.youtube.com/channel/UCDEljfJMis4aM13ZtzEi_AA</a:t>
            </a:r>
            <a:endParaRPr lang="en-US" dirty="0">
              <a:latin typeface="Garamond" panose="02020404030301010803" pitchFamily="18" charset="0"/>
            </a:endParaRPr>
          </a:p>
          <a:p>
            <a:pPr marL="0" indent="0">
              <a:buNone/>
            </a:pPr>
            <a:r>
              <a:rPr lang="en-US" dirty="0">
                <a:latin typeface="Garamond" panose="02020404030301010803" pitchFamily="18" charset="0"/>
              </a:rPr>
              <a:t>Or you can see this video on </a:t>
            </a:r>
            <a:r>
              <a:rPr lang="en-US">
                <a:latin typeface="Garamond" panose="02020404030301010803" pitchFamily="18" charset="0"/>
              </a:rPr>
              <a:t>my homepage: Username: Sheeran</a:t>
            </a:r>
            <a:endParaRPr lang="en-US" dirty="0">
              <a:latin typeface="Garamond" panose="02020404030301010803" pitchFamily="18" charset="0"/>
            </a:endParaRP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13</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latin typeface="Garamond" panose="02020404030301010803" pitchFamily="18" charset="0"/>
              </a:rPr>
              <a:t>Introduction</a:t>
            </a:r>
          </a:p>
        </p:txBody>
      </p:sp>
      <p:sp>
        <p:nvSpPr>
          <p:cNvPr id="7" name="Content Placeholder 6"/>
          <p:cNvSpPr>
            <a:spLocks noGrp="1"/>
          </p:cNvSpPr>
          <p:nvPr>
            <p:ph idx="1"/>
          </p:nvPr>
        </p:nvSpPr>
        <p:spPr/>
        <p:txBody>
          <a:bodyPr/>
          <a:lstStyle/>
          <a:p>
            <a:endParaRPr lang="en-US" dirty="0"/>
          </a:p>
          <a:p>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2</a:t>
            </a:fld>
            <a:endParaRPr lang="en-US" dirty="0"/>
          </a:p>
        </p:txBody>
      </p:sp>
      <p:pic>
        <p:nvPicPr>
          <p:cNvPr id="3" name="图片 2">
            <a:extLst>
              <a:ext uri="{FF2B5EF4-FFF2-40B4-BE49-F238E27FC236}">
                <a16:creationId xmlns:a16="http://schemas.microsoft.com/office/drawing/2014/main" id="{C465FF60-5C66-13B9-FE8E-20644A3A3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701" y="1217083"/>
            <a:ext cx="4343400" cy="4423833"/>
          </a:xfrm>
          <a:prstGeom prst="rect">
            <a:avLst/>
          </a:prstGeom>
        </p:spPr>
      </p:pic>
      <p:pic>
        <p:nvPicPr>
          <p:cNvPr id="1028" name="Picture 4">
            <a:extLst>
              <a:ext uri="{FF2B5EF4-FFF2-40B4-BE49-F238E27FC236}">
                <a16:creationId xmlns:a16="http://schemas.microsoft.com/office/drawing/2014/main" id="{A11D1039-2A08-C48B-152A-4C619D092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13" y="949533"/>
            <a:ext cx="3352800" cy="223361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217F18CA-FF1F-A21C-2FC5-D87FA2044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113" y="3962711"/>
            <a:ext cx="3352800" cy="2033173"/>
          </a:xfrm>
          <a:prstGeom prst="rect">
            <a:avLst/>
          </a:prstGeom>
        </p:spPr>
      </p:pic>
      <p:sp>
        <p:nvSpPr>
          <p:cNvPr id="9" name="加号 8">
            <a:extLst>
              <a:ext uri="{FF2B5EF4-FFF2-40B4-BE49-F238E27FC236}">
                <a16:creationId xmlns:a16="http://schemas.microsoft.com/office/drawing/2014/main" id="{B8CFA03D-04F5-EAC5-EDF7-25A288210514}"/>
              </a:ext>
            </a:extLst>
          </p:cNvPr>
          <p:cNvSpPr/>
          <p:nvPr/>
        </p:nvSpPr>
        <p:spPr>
          <a:xfrm>
            <a:off x="1600201" y="3172516"/>
            <a:ext cx="914400" cy="86449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号 9">
            <a:extLst>
              <a:ext uri="{FF2B5EF4-FFF2-40B4-BE49-F238E27FC236}">
                <a16:creationId xmlns:a16="http://schemas.microsoft.com/office/drawing/2014/main" id="{80853DC9-BA69-2DA5-A373-988D6EE87113}"/>
              </a:ext>
            </a:extLst>
          </p:cNvPr>
          <p:cNvSpPr/>
          <p:nvPr/>
        </p:nvSpPr>
        <p:spPr>
          <a:xfrm>
            <a:off x="3506857" y="3260932"/>
            <a:ext cx="876300" cy="60991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a:extLst>
              <a:ext uri="{FF2B5EF4-FFF2-40B4-BE49-F238E27FC236}">
                <a16:creationId xmlns:a16="http://schemas.microsoft.com/office/drawing/2014/main" id="{F70F3885-0DF3-9F73-20E0-8B3A0EF50B0F}"/>
              </a:ext>
            </a:extLst>
          </p:cNvPr>
          <p:cNvSpPr/>
          <p:nvPr/>
        </p:nvSpPr>
        <p:spPr>
          <a:xfrm>
            <a:off x="6172200" y="296376"/>
            <a:ext cx="1904130"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how?</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91242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D355D-99BF-F275-94E0-C9FD6A6D44A2}"/>
              </a:ext>
            </a:extLst>
          </p:cNvPr>
          <p:cNvSpPr>
            <a:spLocks noGrp="1"/>
          </p:cNvSpPr>
          <p:nvPr>
            <p:ph type="title"/>
          </p:nvPr>
        </p:nvSpPr>
        <p:spPr/>
        <p:txBody>
          <a:bodyPr/>
          <a:lstStyle/>
          <a:p>
            <a:r>
              <a:rPr lang="en-US" altLang="zh-CN" dirty="0"/>
              <a:t>Style Transfer</a:t>
            </a:r>
            <a:endParaRPr lang="zh-CN" altLang="en-US" dirty="0"/>
          </a:p>
        </p:txBody>
      </p:sp>
      <p:sp>
        <p:nvSpPr>
          <p:cNvPr id="4" name="页脚占位符 3">
            <a:extLst>
              <a:ext uri="{FF2B5EF4-FFF2-40B4-BE49-F238E27FC236}">
                <a16:creationId xmlns:a16="http://schemas.microsoft.com/office/drawing/2014/main" id="{C8C0EFCC-EC57-1266-CB29-8EF3C8FFE6AB}"/>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5" name="灯片编号占位符 4">
            <a:extLst>
              <a:ext uri="{FF2B5EF4-FFF2-40B4-BE49-F238E27FC236}">
                <a16:creationId xmlns:a16="http://schemas.microsoft.com/office/drawing/2014/main" id="{DCFE9C48-628B-15D5-5802-D692FA8F75CC}"/>
              </a:ext>
            </a:extLst>
          </p:cNvPr>
          <p:cNvSpPr>
            <a:spLocks noGrp="1"/>
          </p:cNvSpPr>
          <p:nvPr>
            <p:ph type="sldNum" sz="quarter" idx="12"/>
          </p:nvPr>
        </p:nvSpPr>
        <p:spPr/>
        <p:txBody>
          <a:bodyPr/>
          <a:lstStyle/>
          <a:p>
            <a:pPr>
              <a:defRPr/>
            </a:pPr>
            <a:fld id="{F8C3E294-9E12-4E24-B275-9BA1AC14E86B}" type="slidenum">
              <a:rPr lang="en-US" smtClean="0"/>
              <a:pPr>
                <a:defRPr/>
              </a:pPr>
              <a:t>3</a:t>
            </a:fld>
            <a:endParaRPr lang="en-US" dirty="0"/>
          </a:p>
        </p:txBody>
      </p:sp>
      <p:sp>
        <p:nvSpPr>
          <p:cNvPr id="8" name="内容占位符 7">
            <a:extLst>
              <a:ext uri="{FF2B5EF4-FFF2-40B4-BE49-F238E27FC236}">
                <a16:creationId xmlns:a16="http://schemas.microsoft.com/office/drawing/2014/main" id="{9637B15D-D04B-0525-3CCC-E2AD73F7D660}"/>
              </a:ext>
            </a:extLst>
          </p:cNvPr>
          <p:cNvSpPr>
            <a:spLocks noGrp="1"/>
          </p:cNvSpPr>
          <p:nvPr>
            <p:ph idx="1"/>
          </p:nvPr>
        </p:nvSpPr>
        <p:spPr/>
        <p:txBody>
          <a:bodyPr/>
          <a:lstStyle/>
          <a:p>
            <a:endParaRPr lang="zh-CN" altLang="en-US"/>
          </a:p>
        </p:txBody>
      </p:sp>
      <p:pic>
        <p:nvPicPr>
          <p:cNvPr id="6" name="内容占位符 6">
            <a:extLst>
              <a:ext uri="{FF2B5EF4-FFF2-40B4-BE49-F238E27FC236}">
                <a16:creationId xmlns:a16="http://schemas.microsoft.com/office/drawing/2014/main" id="{D2A37161-F501-9903-D180-E98D6BEE0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41852" y="1371599"/>
            <a:ext cx="3192671"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0F744E72-C753-D0F8-CA85-B3747E3A0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5748" y="1295400"/>
            <a:ext cx="54864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03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B8BAF-FDCC-B699-11E3-3D975635B452}"/>
              </a:ext>
            </a:extLst>
          </p:cNvPr>
          <p:cNvSpPr>
            <a:spLocks noGrp="1"/>
          </p:cNvSpPr>
          <p:nvPr>
            <p:ph type="title"/>
          </p:nvPr>
        </p:nvSpPr>
        <p:spPr/>
        <p:txBody>
          <a:bodyPr/>
          <a:lstStyle/>
          <a:p>
            <a:endParaRPr lang="zh-CN" altLang="en-US"/>
          </a:p>
        </p:txBody>
      </p:sp>
      <p:sp>
        <p:nvSpPr>
          <p:cNvPr id="4" name="页脚占位符 3">
            <a:extLst>
              <a:ext uri="{FF2B5EF4-FFF2-40B4-BE49-F238E27FC236}">
                <a16:creationId xmlns:a16="http://schemas.microsoft.com/office/drawing/2014/main" id="{04BA69E1-C1C9-8A8E-78C7-BB76C549CB34}"/>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5" name="灯片编号占位符 4">
            <a:extLst>
              <a:ext uri="{FF2B5EF4-FFF2-40B4-BE49-F238E27FC236}">
                <a16:creationId xmlns:a16="http://schemas.microsoft.com/office/drawing/2014/main" id="{A744EDC4-A800-3BAF-DEF7-4385057F53B9}"/>
              </a:ext>
            </a:extLst>
          </p:cNvPr>
          <p:cNvSpPr>
            <a:spLocks noGrp="1"/>
          </p:cNvSpPr>
          <p:nvPr>
            <p:ph type="sldNum" sz="quarter" idx="12"/>
          </p:nvPr>
        </p:nvSpPr>
        <p:spPr/>
        <p:txBody>
          <a:bodyPr/>
          <a:lstStyle/>
          <a:p>
            <a:pPr>
              <a:defRPr/>
            </a:pPr>
            <a:fld id="{F8C3E294-9E12-4E24-B275-9BA1AC14E86B}" type="slidenum">
              <a:rPr lang="en-US" smtClean="0"/>
              <a:pPr>
                <a:defRPr/>
              </a:pPr>
              <a:t>4</a:t>
            </a:fld>
            <a:endParaRPr lang="en-US" dirty="0"/>
          </a:p>
        </p:txBody>
      </p:sp>
      <p:sp>
        <p:nvSpPr>
          <p:cNvPr id="3" name="内容占位符 2">
            <a:extLst>
              <a:ext uri="{FF2B5EF4-FFF2-40B4-BE49-F238E27FC236}">
                <a16:creationId xmlns:a16="http://schemas.microsoft.com/office/drawing/2014/main" id="{41E9FB8B-D24E-2B65-4EE4-733EA3E38965}"/>
              </a:ext>
            </a:extLst>
          </p:cNvPr>
          <p:cNvSpPr>
            <a:spLocks noGrp="1"/>
          </p:cNvSpPr>
          <p:nvPr>
            <p:ph idx="1"/>
          </p:nvPr>
        </p:nvSpPr>
        <p:spPr/>
        <p:txBody>
          <a:bodyPr/>
          <a:lstStyle/>
          <a:p>
            <a:endParaRPr lang="zh-CN" altLang="en-US"/>
          </a:p>
        </p:txBody>
      </p:sp>
      <p:pic>
        <p:nvPicPr>
          <p:cNvPr id="2050" name="Picture 2">
            <a:extLst>
              <a:ext uri="{FF2B5EF4-FFF2-40B4-BE49-F238E27FC236}">
                <a16:creationId xmlns:a16="http://schemas.microsoft.com/office/drawing/2014/main" id="{B7D83D69-4DCE-EBA1-ACBD-4C0B505DE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458200" cy="368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9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latin typeface="Garamond" panose="02020404030301010803" pitchFamily="18" charset="0"/>
              </a:rPr>
              <a:t>Methodology</a:t>
            </a:r>
          </a:p>
        </p:txBody>
      </p:sp>
      <p:sp>
        <p:nvSpPr>
          <p:cNvPr id="7" name="Content Placeholder 6"/>
          <p:cNvSpPr>
            <a:spLocks noGrp="1"/>
          </p:cNvSpPr>
          <p:nvPr>
            <p:ph idx="1"/>
          </p:nvPr>
        </p:nvSpPr>
        <p:spPr/>
        <p:txBody>
          <a:bodyPr/>
          <a:lstStyle/>
          <a:p>
            <a:endParaRPr lang="en-US" dirty="0"/>
          </a:p>
          <a:p>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5</a:t>
            </a:fld>
            <a:endParaRPr lang="en-US" dirty="0"/>
          </a:p>
        </p:txBody>
      </p:sp>
      <p:pic>
        <p:nvPicPr>
          <p:cNvPr id="3" name="图片 2">
            <a:extLst>
              <a:ext uri="{FF2B5EF4-FFF2-40B4-BE49-F238E27FC236}">
                <a16:creationId xmlns:a16="http://schemas.microsoft.com/office/drawing/2014/main" id="{AC62A220-8942-55D2-9834-BE90869C69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83732"/>
            <a:ext cx="3636481" cy="2438400"/>
          </a:xfrm>
          <a:prstGeom prst="rect">
            <a:avLst/>
          </a:prstGeom>
        </p:spPr>
      </p:pic>
      <p:pic>
        <p:nvPicPr>
          <p:cNvPr id="8" name="图片 7">
            <a:extLst>
              <a:ext uri="{FF2B5EF4-FFF2-40B4-BE49-F238E27FC236}">
                <a16:creationId xmlns:a16="http://schemas.microsoft.com/office/drawing/2014/main" id="{C7AD9F96-A796-4970-EDA4-9AE8BDC499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2900" y="1383456"/>
            <a:ext cx="4800600" cy="1222131"/>
          </a:xfrm>
          <a:prstGeom prst="rect">
            <a:avLst/>
          </a:prstGeom>
        </p:spPr>
      </p:pic>
      <p:sp>
        <p:nvSpPr>
          <p:cNvPr id="9" name="文本框 8">
            <a:extLst>
              <a:ext uri="{FF2B5EF4-FFF2-40B4-BE49-F238E27FC236}">
                <a16:creationId xmlns:a16="http://schemas.microsoft.com/office/drawing/2014/main" id="{2843F665-5793-D810-5BF3-8AAD09B5AAA4}"/>
              </a:ext>
            </a:extLst>
          </p:cNvPr>
          <p:cNvSpPr txBox="1"/>
          <p:nvPr/>
        </p:nvSpPr>
        <p:spPr>
          <a:xfrm>
            <a:off x="1752600" y="914400"/>
            <a:ext cx="684803" cy="369332"/>
          </a:xfrm>
          <a:prstGeom prst="rect">
            <a:avLst/>
          </a:prstGeom>
          <a:noFill/>
        </p:spPr>
        <p:txBody>
          <a:bodyPr wrap="none" rtlCol="0">
            <a:spAutoFit/>
          </a:bodyPr>
          <a:lstStyle/>
          <a:p>
            <a:r>
              <a:rPr lang="en-US" altLang="zh-CN" dirty="0"/>
              <a:t>GAN</a:t>
            </a:r>
            <a:endParaRPr lang="zh-CN" altLang="en-US" dirty="0"/>
          </a:p>
        </p:txBody>
      </p:sp>
      <p:sp>
        <p:nvSpPr>
          <p:cNvPr id="11" name="文本框 10">
            <a:extLst>
              <a:ext uri="{FF2B5EF4-FFF2-40B4-BE49-F238E27FC236}">
                <a16:creationId xmlns:a16="http://schemas.microsoft.com/office/drawing/2014/main" id="{F8604FB2-530E-4C79-30D4-A57E36AE974F}"/>
              </a:ext>
            </a:extLst>
          </p:cNvPr>
          <p:cNvSpPr txBox="1"/>
          <p:nvPr/>
        </p:nvSpPr>
        <p:spPr>
          <a:xfrm>
            <a:off x="6019800" y="836613"/>
            <a:ext cx="1600200" cy="369332"/>
          </a:xfrm>
          <a:prstGeom prst="rect">
            <a:avLst/>
          </a:prstGeom>
          <a:noFill/>
        </p:spPr>
        <p:txBody>
          <a:bodyPr wrap="square" rtlCol="0">
            <a:spAutoFit/>
          </a:bodyPr>
          <a:lstStyle/>
          <a:p>
            <a:r>
              <a:rPr lang="en-US" altLang="zh-CN" dirty="0"/>
              <a:t>Autoencoder</a:t>
            </a:r>
            <a:endParaRPr lang="zh-CN" altLang="en-US" dirty="0"/>
          </a:p>
        </p:txBody>
      </p:sp>
      <p:pic>
        <p:nvPicPr>
          <p:cNvPr id="3074" name="Picture 2" descr="preview">
            <a:extLst>
              <a:ext uri="{FF2B5EF4-FFF2-40B4-BE49-F238E27FC236}">
                <a16:creationId xmlns:a16="http://schemas.microsoft.com/office/drawing/2014/main" id="{033ECB6B-843A-19F6-41CA-F345464B1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5" y="3314700"/>
            <a:ext cx="4476750" cy="26289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4768F5F-E2F8-983F-ADF0-14EE434B5347}"/>
              </a:ext>
            </a:extLst>
          </p:cNvPr>
          <p:cNvSpPr txBox="1"/>
          <p:nvPr/>
        </p:nvSpPr>
        <p:spPr>
          <a:xfrm>
            <a:off x="2073046" y="5879068"/>
            <a:ext cx="4997907" cy="369332"/>
          </a:xfrm>
          <a:prstGeom prst="rect">
            <a:avLst/>
          </a:prstGeom>
          <a:noFill/>
        </p:spPr>
        <p:txBody>
          <a:bodyPr wrap="none" rtlCol="0">
            <a:spAutoFit/>
          </a:bodyPr>
          <a:lstStyle/>
          <a:p>
            <a:r>
              <a:rPr lang="en-US" altLang="zh-CN" dirty="0"/>
              <a:t>Transfer learning and VGG19 pretrained model</a:t>
            </a:r>
            <a:endParaRPr lang="zh-CN" altLang="en-US" dirty="0"/>
          </a:p>
        </p:txBody>
      </p:sp>
    </p:spTree>
    <p:extLst>
      <p:ext uri="{BB962C8B-B14F-4D97-AF65-F5344CB8AC3E}">
        <p14:creationId xmlns:p14="http://schemas.microsoft.com/office/powerpoint/2010/main" val="4186246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70F61C1-5D5A-AAA3-4D55-4978BEC8D85D}"/>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3" name="灯片编号占位符 2">
            <a:extLst>
              <a:ext uri="{FF2B5EF4-FFF2-40B4-BE49-F238E27FC236}">
                <a16:creationId xmlns:a16="http://schemas.microsoft.com/office/drawing/2014/main" id="{93F5C6BB-F504-14E2-D4F0-1FDA8B943463}"/>
              </a:ext>
            </a:extLst>
          </p:cNvPr>
          <p:cNvSpPr>
            <a:spLocks noGrp="1"/>
          </p:cNvSpPr>
          <p:nvPr>
            <p:ph type="sldNum" sz="quarter" idx="12"/>
          </p:nvPr>
        </p:nvSpPr>
        <p:spPr/>
        <p:txBody>
          <a:bodyPr/>
          <a:lstStyle/>
          <a:p>
            <a:pPr>
              <a:defRPr/>
            </a:pPr>
            <a:fld id="{B6F5520D-11A7-44C7-A268-AAA329E6ED9D}" type="slidenum">
              <a:rPr lang="en-US" smtClean="0"/>
              <a:pPr>
                <a:defRPr/>
              </a:pPr>
              <a:t>6</a:t>
            </a:fld>
            <a:endParaRPr lang="en-US"/>
          </a:p>
        </p:txBody>
      </p:sp>
      <p:sp>
        <p:nvSpPr>
          <p:cNvPr id="4" name="Title 5">
            <a:extLst>
              <a:ext uri="{FF2B5EF4-FFF2-40B4-BE49-F238E27FC236}">
                <a16:creationId xmlns:a16="http://schemas.microsoft.com/office/drawing/2014/main" id="{0B8BA9E2-33F3-7355-7D06-0E1A3EFB3604}"/>
              </a:ext>
            </a:extLst>
          </p:cNvPr>
          <p:cNvSpPr txBox="1">
            <a:spLocks/>
          </p:cNvSpPr>
          <p:nvPr/>
        </p:nvSpPr>
        <p:spPr>
          <a:xfrm>
            <a:off x="457200" y="120651"/>
            <a:ext cx="8229600" cy="715962"/>
          </a:xfrm>
          <a:prstGeom prst="rect">
            <a:avLst/>
          </a:prstGeom>
        </p:spPr>
        <p:txBody>
          <a:bodyPr>
            <a:normAutofit/>
          </a:bodyPr>
          <a:lst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a:lstStyle>
          <a:p>
            <a:r>
              <a:rPr lang="en-US" dirty="0">
                <a:latin typeface="Garamond" panose="02020404030301010803" pitchFamily="18" charset="0"/>
              </a:rPr>
              <a:t>Dataset</a:t>
            </a:r>
          </a:p>
        </p:txBody>
      </p:sp>
      <p:pic>
        <p:nvPicPr>
          <p:cNvPr id="6" name="图片 5">
            <a:extLst>
              <a:ext uri="{FF2B5EF4-FFF2-40B4-BE49-F238E27FC236}">
                <a16:creationId xmlns:a16="http://schemas.microsoft.com/office/drawing/2014/main" id="{EDA072A2-4875-472D-4706-C4BDF1030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84413"/>
            <a:ext cx="2209800" cy="2209800"/>
          </a:xfrm>
          <a:prstGeom prst="rect">
            <a:avLst/>
          </a:prstGeom>
        </p:spPr>
      </p:pic>
      <p:pic>
        <p:nvPicPr>
          <p:cNvPr id="8" name="图片 7">
            <a:extLst>
              <a:ext uri="{FF2B5EF4-FFF2-40B4-BE49-F238E27FC236}">
                <a16:creationId xmlns:a16="http://schemas.microsoft.com/office/drawing/2014/main" id="{4ADEFB65-E0A3-833C-8B4F-8B6BC6D2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657600"/>
            <a:ext cx="2286000" cy="2286000"/>
          </a:xfrm>
          <a:prstGeom prst="rect">
            <a:avLst/>
          </a:prstGeom>
        </p:spPr>
      </p:pic>
      <p:pic>
        <p:nvPicPr>
          <p:cNvPr id="10" name="图片 9">
            <a:extLst>
              <a:ext uri="{FF2B5EF4-FFF2-40B4-BE49-F238E27FC236}">
                <a16:creationId xmlns:a16="http://schemas.microsoft.com/office/drawing/2014/main" id="{E78E9010-627A-6EFB-62AA-3AA721D96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179442"/>
            <a:ext cx="2209801" cy="2209801"/>
          </a:xfrm>
          <a:prstGeom prst="rect">
            <a:avLst/>
          </a:prstGeom>
        </p:spPr>
      </p:pic>
      <p:pic>
        <p:nvPicPr>
          <p:cNvPr id="12" name="图片 11">
            <a:extLst>
              <a:ext uri="{FF2B5EF4-FFF2-40B4-BE49-F238E27FC236}">
                <a16:creationId xmlns:a16="http://schemas.microsoft.com/office/drawing/2014/main" id="{6E562E15-53F6-3518-955A-6B15726F0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3657600"/>
            <a:ext cx="2286000" cy="2286000"/>
          </a:xfrm>
          <a:prstGeom prst="rect">
            <a:avLst/>
          </a:prstGeom>
        </p:spPr>
      </p:pic>
      <p:pic>
        <p:nvPicPr>
          <p:cNvPr id="14" name="图片 13">
            <a:extLst>
              <a:ext uri="{FF2B5EF4-FFF2-40B4-BE49-F238E27FC236}">
                <a16:creationId xmlns:a16="http://schemas.microsoft.com/office/drawing/2014/main" id="{4ECDD5E9-36D0-931E-82CB-9C2F45ED8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1300" y="1179442"/>
            <a:ext cx="2324100" cy="2324100"/>
          </a:xfrm>
          <a:prstGeom prst="rect">
            <a:avLst/>
          </a:prstGeom>
        </p:spPr>
      </p:pic>
      <p:pic>
        <p:nvPicPr>
          <p:cNvPr id="16" name="图片 15">
            <a:extLst>
              <a:ext uri="{FF2B5EF4-FFF2-40B4-BE49-F238E27FC236}">
                <a16:creationId xmlns:a16="http://schemas.microsoft.com/office/drawing/2014/main" id="{92CAC09D-FFA6-8875-3075-2341267C2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1178" y="3689421"/>
            <a:ext cx="2286001" cy="2286001"/>
          </a:xfrm>
          <a:prstGeom prst="rect">
            <a:avLst/>
          </a:prstGeom>
        </p:spPr>
      </p:pic>
      <p:sp>
        <p:nvSpPr>
          <p:cNvPr id="17" name="文本框 16">
            <a:extLst>
              <a:ext uri="{FF2B5EF4-FFF2-40B4-BE49-F238E27FC236}">
                <a16:creationId xmlns:a16="http://schemas.microsoft.com/office/drawing/2014/main" id="{06A276E0-35DE-C030-575B-482EAB8A9227}"/>
              </a:ext>
            </a:extLst>
          </p:cNvPr>
          <p:cNvSpPr txBox="1"/>
          <p:nvPr/>
        </p:nvSpPr>
        <p:spPr>
          <a:xfrm>
            <a:off x="1409454" y="844863"/>
            <a:ext cx="838691" cy="369332"/>
          </a:xfrm>
          <a:prstGeom prst="rect">
            <a:avLst/>
          </a:prstGeom>
          <a:noFill/>
        </p:spPr>
        <p:txBody>
          <a:bodyPr wrap="none" rtlCol="0">
            <a:spAutoFit/>
          </a:bodyPr>
          <a:lstStyle/>
          <a:p>
            <a:r>
              <a:rPr lang="en-US" altLang="zh-CN" dirty="0"/>
              <a:t>Anime</a:t>
            </a:r>
            <a:endParaRPr lang="zh-CN" altLang="en-US" dirty="0"/>
          </a:p>
        </p:txBody>
      </p:sp>
      <p:sp>
        <p:nvSpPr>
          <p:cNvPr id="18" name="文本框 17">
            <a:extLst>
              <a:ext uri="{FF2B5EF4-FFF2-40B4-BE49-F238E27FC236}">
                <a16:creationId xmlns:a16="http://schemas.microsoft.com/office/drawing/2014/main" id="{6B272AD1-6ADA-DFC7-A27B-D723CB02C1D4}"/>
              </a:ext>
            </a:extLst>
          </p:cNvPr>
          <p:cNvSpPr txBox="1"/>
          <p:nvPr/>
        </p:nvSpPr>
        <p:spPr>
          <a:xfrm>
            <a:off x="3848685" y="811803"/>
            <a:ext cx="1980029" cy="369332"/>
          </a:xfrm>
          <a:prstGeom prst="rect">
            <a:avLst/>
          </a:prstGeom>
          <a:noFill/>
        </p:spPr>
        <p:txBody>
          <a:bodyPr wrap="none" rtlCol="0">
            <a:spAutoFit/>
          </a:bodyPr>
          <a:lstStyle/>
          <a:p>
            <a:r>
              <a:rPr lang="en-US" altLang="zh-CN" dirty="0" err="1"/>
              <a:t>Anime_smoothed</a:t>
            </a:r>
            <a:endParaRPr lang="zh-CN" altLang="en-US" dirty="0"/>
          </a:p>
        </p:txBody>
      </p:sp>
      <p:sp>
        <p:nvSpPr>
          <p:cNvPr id="19" name="文本框 18">
            <a:extLst>
              <a:ext uri="{FF2B5EF4-FFF2-40B4-BE49-F238E27FC236}">
                <a16:creationId xmlns:a16="http://schemas.microsoft.com/office/drawing/2014/main" id="{11EE62E5-8D91-507C-6700-9E4F07A8014C}"/>
              </a:ext>
            </a:extLst>
          </p:cNvPr>
          <p:cNvSpPr txBox="1"/>
          <p:nvPr/>
        </p:nvSpPr>
        <p:spPr>
          <a:xfrm>
            <a:off x="6943750" y="798514"/>
            <a:ext cx="1800493" cy="369332"/>
          </a:xfrm>
          <a:prstGeom prst="rect">
            <a:avLst/>
          </a:prstGeom>
          <a:noFill/>
        </p:spPr>
        <p:txBody>
          <a:bodyPr wrap="none" rtlCol="0">
            <a:spAutoFit/>
          </a:bodyPr>
          <a:lstStyle/>
          <a:p>
            <a:r>
              <a:rPr lang="en-US" altLang="zh-CN" dirty="0"/>
              <a:t>Natural scenery</a:t>
            </a:r>
            <a:endParaRPr lang="zh-CN" altLang="en-US" dirty="0"/>
          </a:p>
        </p:txBody>
      </p:sp>
    </p:spTree>
    <p:extLst>
      <p:ext uri="{BB962C8B-B14F-4D97-AF65-F5344CB8AC3E}">
        <p14:creationId xmlns:p14="http://schemas.microsoft.com/office/powerpoint/2010/main" val="64482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8C92CE0-05F5-0706-000D-D0569A46B16D}"/>
              </a:ext>
            </a:extLst>
          </p:cNvPr>
          <p:cNvSpPr>
            <a:spLocks noGrp="1"/>
          </p:cNvSpPr>
          <p:nvPr>
            <p:ph type="ftr" sz="quarter" idx="11"/>
          </p:nvPr>
        </p:nvSpPr>
        <p:spPr/>
        <p:txBody>
          <a:bodyPr/>
          <a:lstStyle/>
          <a:p>
            <a:pPr eaLnBrk="1" hangingPunct="1">
              <a:spcBef>
                <a:spcPct val="0"/>
              </a:spcBef>
              <a:buClrTx/>
              <a:buNone/>
            </a:pPr>
            <a:r>
              <a:rPr lang="en-US" altLang="en-US" sz="1200" dirty="0">
                <a:solidFill>
                  <a:srgbClr val="898989"/>
                </a:solidFill>
                <a:latin typeface="Garamond" panose="02020404030301010803" pitchFamily="18" charset="0"/>
              </a:rPr>
              <a:t>@X</a:t>
            </a:r>
            <a:r>
              <a:rPr lang="en-US" altLang="zh-CN" sz="1200" dirty="0">
                <a:solidFill>
                  <a:srgbClr val="898989"/>
                </a:solidFill>
                <a:latin typeface="Garamond" panose="02020404030301010803" pitchFamily="18" charset="0"/>
              </a:rPr>
              <a:t>inrui Jiang</a:t>
            </a:r>
            <a:endParaRPr lang="en-US" altLang="en-US" sz="1200" dirty="0">
              <a:solidFill>
                <a:srgbClr val="898989"/>
              </a:solidFill>
              <a:latin typeface="Garamond" panose="02020404030301010803" pitchFamily="18" charset="0"/>
            </a:endParaRPr>
          </a:p>
        </p:txBody>
      </p:sp>
      <p:sp>
        <p:nvSpPr>
          <p:cNvPr id="3" name="灯片编号占位符 2">
            <a:extLst>
              <a:ext uri="{FF2B5EF4-FFF2-40B4-BE49-F238E27FC236}">
                <a16:creationId xmlns:a16="http://schemas.microsoft.com/office/drawing/2014/main" id="{C259E5DC-3DFA-CA5E-B00B-819FEEB2D714}"/>
              </a:ext>
            </a:extLst>
          </p:cNvPr>
          <p:cNvSpPr>
            <a:spLocks noGrp="1"/>
          </p:cNvSpPr>
          <p:nvPr>
            <p:ph type="sldNum" sz="quarter" idx="12"/>
          </p:nvPr>
        </p:nvSpPr>
        <p:spPr/>
        <p:txBody>
          <a:bodyPr/>
          <a:lstStyle/>
          <a:p>
            <a:pPr>
              <a:defRPr/>
            </a:pPr>
            <a:fld id="{B6F5520D-11A7-44C7-A268-AAA329E6ED9D}" type="slidenum">
              <a:rPr lang="en-US" smtClean="0"/>
              <a:pPr>
                <a:defRPr/>
              </a:pPr>
              <a:t>7</a:t>
            </a:fld>
            <a:endParaRPr lang="en-US"/>
          </a:p>
        </p:txBody>
      </p:sp>
      <p:pic>
        <p:nvPicPr>
          <p:cNvPr id="5" name="图片 4">
            <a:extLst>
              <a:ext uri="{FF2B5EF4-FFF2-40B4-BE49-F238E27FC236}">
                <a16:creationId xmlns:a16="http://schemas.microsoft.com/office/drawing/2014/main" id="{22F1E1F0-F0D0-B28C-4024-DCC392068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134" y="762000"/>
            <a:ext cx="6623732" cy="2209800"/>
          </a:xfrm>
          <a:prstGeom prst="rect">
            <a:avLst/>
          </a:prstGeom>
        </p:spPr>
      </p:pic>
      <p:pic>
        <p:nvPicPr>
          <p:cNvPr id="7" name="图片 6">
            <a:extLst>
              <a:ext uri="{FF2B5EF4-FFF2-40B4-BE49-F238E27FC236}">
                <a16:creationId xmlns:a16="http://schemas.microsoft.com/office/drawing/2014/main" id="{0E5519F9-B9BE-561C-DBBC-666A1EA5C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518" y="3124200"/>
            <a:ext cx="5796963" cy="2626525"/>
          </a:xfrm>
          <a:prstGeom prst="rect">
            <a:avLst/>
          </a:prstGeom>
        </p:spPr>
      </p:pic>
    </p:spTree>
    <p:extLst>
      <p:ext uri="{BB962C8B-B14F-4D97-AF65-F5344CB8AC3E}">
        <p14:creationId xmlns:p14="http://schemas.microsoft.com/office/powerpoint/2010/main" val="204853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5704532-2413-15A8-2506-DCD907D90A83}"/>
              </a:ext>
            </a:extLst>
          </p:cNvPr>
          <p:cNvSpPr>
            <a:spLocks noGrp="1"/>
          </p:cNvSpPr>
          <p:nvPr>
            <p:ph type="ftr" sz="quarter" idx="11"/>
          </p:nvPr>
        </p:nvSpPr>
        <p:spPr/>
        <p:txBody>
          <a:bodyPr/>
          <a:lstStyle/>
          <a:p>
            <a:pPr>
              <a:defRPr/>
            </a:pPr>
            <a:r>
              <a:rPr lang="en-US"/>
              <a:t>@Your Name</a:t>
            </a:r>
          </a:p>
        </p:txBody>
      </p:sp>
      <p:sp>
        <p:nvSpPr>
          <p:cNvPr id="3" name="灯片编号占位符 2">
            <a:extLst>
              <a:ext uri="{FF2B5EF4-FFF2-40B4-BE49-F238E27FC236}">
                <a16:creationId xmlns:a16="http://schemas.microsoft.com/office/drawing/2014/main" id="{CEF5AF20-C93F-6387-AF37-C10F046FE294}"/>
              </a:ext>
            </a:extLst>
          </p:cNvPr>
          <p:cNvSpPr>
            <a:spLocks noGrp="1"/>
          </p:cNvSpPr>
          <p:nvPr>
            <p:ph type="sldNum" sz="quarter" idx="12"/>
          </p:nvPr>
        </p:nvSpPr>
        <p:spPr/>
        <p:txBody>
          <a:bodyPr/>
          <a:lstStyle/>
          <a:p>
            <a:pPr>
              <a:defRPr/>
            </a:pPr>
            <a:fld id="{B6F5520D-11A7-44C7-A268-AAA329E6ED9D}" type="slidenum">
              <a:rPr lang="en-US" smtClean="0"/>
              <a:pPr>
                <a:defRPr/>
              </a:pPr>
              <a:t>8</a:t>
            </a:fld>
            <a:endParaRPr lang="en-US"/>
          </a:p>
        </p:txBody>
      </p:sp>
      <p:pic>
        <p:nvPicPr>
          <p:cNvPr id="6" name="图片 5">
            <a:extLst>
              <a:ext uri="{FF2B5EF4-FFF2-40B4-BE49-F238E27FC236}">
                <a16:creationId xmlns:a16="http://schemas.microsoft.com/office/drawing/2014/main" id="{08938B9A-4335-537D-61E8-D8D39199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275" y="1219200"/>
            <a:ext cx="4190662" cy="2588435"/>
          </a:xfrm>
          <a:prstGeom prst="rect">
            <a:avLst/>
          </a:prstGeom>
        </p:spPr>
      </p:pic>
      <p:sp>
        <p:nvSpPr>
          <p:cNvPr id="7" name="标题 1">
            <a:extLst>
              <a:ext uri="{FF2B5EF4-FFF2-40B4-BE49-F238E27FC236}">
                <a16:creationId xmlns:a16="http://schemas.microsoft.com/office/drawing/2014/main" id="{D88D6E88-4BD5-543B-7BA0-1CDC250C8C2A}"/>
              </a:ext>
            </a:extLst>
          </p:cNvPr>
          <p:cNvSpPr txBox="1">
            <a:spLocks/>
          </p:cNvSpPr>
          <p:nvPr/>
        </p:nvSpPr>
        <p:spPr>
          <a:xfrm>
            <a:off x="457200" y="120651"/>
            <a:ext cx="8229600" cy="715962"/>
          </a:xfrm>
          <a:prstGeom prst="rect">
            <a:avLst/>
          </a:prstGeom>
        </p:spPr>
        <p:txBody>
          <a:bodyPr/>
          <a:lst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a:lstStyle>
          <a:p>
            <a:r>
              <a:rPr lang="en-US" altLang="zh-CN" dirty="0"/>
              <a:t>Tutorial</a:t>
            </a:r>
            <a:endParaRPr lang="zh-CN" altLang="en-US" dirty="0"/>
          </a:p>
        </p:txBody>
      </p:sp>
      <p:pic>
        <p:nvPicPr>
          <p:cNvPr id="9" name="图片 8">
            <a:extLst>
              <a:ext uri="{FF2B5EF4-FFF2-40B4-BE49-F238E27FC236}">
                <a16:creationId xmlns:a16="http://schemas.microsoft.com/office/drawing/2014/main" id="{5D4934FF-4943-E358-CD25-7C752946A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143000"/>
            <a:ext cx="3124200" cy="3185674"/>
          </a:xfrm>
          <a:prstGeom prst="rect">
            <a:avLst/>
          </a:prstGeom>
        </p:spPr>
      </p:pic>
    </p:spTree>
    <p:extLst>
      <p:ext uri="{BB962C8B-B14F-4D97-AF65-F5344CB8AC3E}">
        <p14:creationId xmlns:p14="http://schemas.microsoft.com/office/powerpoint/2010/main" val="368405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6853A769-4DF5-4537-9EF4-49C7F64B748F}"/>
              </a:ext>
            </a:extLst>
          </p:cNvPr>
          <p:cNvSpPr>
            <a:spLocks noGrp="1"/>
          </p:cNvSpPr>
          <p:nvPr>
            <p:ph type="subTitle" idx="1"/>
          </p:nvPr>
        </p:nvSpPr>
        <p:spPr>
          <a:xfrm>
            <a:off x="38100" y="126586"/>
            <a:ext cx="9067800" cy="1752600"/>
          </a:xfrm>
        </p:spPr>
        <p:txBody>
          <a:bodyPr/>
          <a:lstStyle/>
          <a:p>
            <a:pPr marL="342900" lvl="0" indent="-342900" algn="l">
              <a:buFont typeface="+mj-lt"/>
              <a:buAutoNum type="arabicPeriod"/>
            </a:pPr>
            <a:r>
              <a:rPr lang="en-US" altLang="zh-CN" sz="800" kern="0" dirty="0">
                <a:effectLst/>
                <a:latin typeface="Times New Roman" panose="02020603050405020304" pitchFamily="18" charset="0"/>
                <a:ea typeface="等线" panose="02010600030101010101" pitchFamily="2" charset="-122"/>
                <a:cs typeface="Times New Roman" panose="02020603050405020304" pitchFamily="18" charset="0"/>
              </a:rPr>
              <a:t>Prepare your working environment. My working environment is listed below:</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Hardware environment</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·Dell Inspiron 16 7610, 16GB RAM, 512GB storage</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·64-bit operating system, x64-based processor</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·CPU 11th Gen Intel(R) Core(TM) i7-11800H @ 2.30GHz   2.30 GHz</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·GPU NVIDIA GeForce RTX 3060 Mobile 6GB GDDR6</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Software environment</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·Win 11 operating system</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·V11.2.152 </a:t>
            </a:r>
            <a:r>
              <a:rPr lang="en-US" altLang="zh-CN" sz="800" kern="100" dirty="0" err="1">
                <a:effectLst/>
                <a:latin typeface="Calibri" panose="020F0502020204030204" pitchFamily="34" charset="0"/>
                <a:ea typeface="Yu Gothic" panose="020B0400000000000000" pitchFamily="34" charset="-128"/>
                <a:cs typeface="Times New Roman" panose="02020603050405020304" pitchFamily="18" charset="0"/>
              </a:rPr>
              <a:t>Cuda</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·V8.2.0 </a:t>
            </a:r>
            <a:r>
              <a:rPr lang="en-US" altLang="zh-CN" sz="800" kern="100" dirty="0" err="1">
                <a:effectLst/>
                <a:latin typeface="Calibri" panose="020F0502020204030204" pitchFamily="34" charset="0"/>
                <a:ea typeface="Yu Gothic" panose="020B0400000000000000" pitchFamily="34" charset="-128"/>
                <a:cs typeface="Times New Roman" panose="02020603050405020304" pitchFamily="18" charset="0"/>
              </a:rPr>
              <a:t>cuDNN</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·2.8.0 </a:t>
            </a:r>
            <a:r>
              <a:rPr lang="en-US" altLang="zh-CN" sz="800" kern="100" dirty="0" err="1">
                <a:effectLst/>
                <a:latin typeface="Calibri" panose="020F0502020204030204" pitchFamily="34" charset="0"/>
                <a:ea typeface="Yu Gothic" panose="020B0400000000000000" pitchFamily="34" charset="-128"/>
                <a:cs typeface="Times New Roman" panose="02020603050405020304" pitchFamily="18" charset="0"/>
              </a:rPr>
              <a:t>tensorflow-gpu</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400050" algn="just"/>
            <a:r>
              <a:rPr lang="en-US" altLang="zh-CN" sz="800" kern="100" dirty="0">
                <a:effectLst/>
                <a:latin typeface="Calibri" panose="020F0502020204030204" pitchFamily="34" charset="0"/>
                <a:ea typeface="Yu Gothic" panose="020B0400000000000000" pitchFamily="34" charset="-128"/>
                <a:cs typeface="Times New Roman" panose="02020603050405020304" pitchFamily="18" charset="0"/>
              </a:rPr>
              <a:t>·2.8.0 </a:t>
            </a:r>
            <a:r>
              <a:rPr lang="en-US" altLang="zh-CN" sz="800" kern="100" dirty="0" err="1">
                <a:effectLst/>
                <a:latin typeface="Calibri" panose="020F0502020204030204" pitchFamily="34" charset="0"/>
                <a:ea typeface="Yu Gothic" panose="020B0400000000000000" pitchFamily="34" charset="-128"/>
                <a:cs typeface="Times New Roman" panose="02020603050405020304" pitchFamily="18" charset="0"/>
              </a:rPr>
              <a:t>keras</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Cuda</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cuDNN</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installation packages are downloaded from the official website and installed in the local environment.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Tensorflow</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GPU version and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keras</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are installed in the command line window under Anaconda. Specifically, in </a:t>
            </a:r>
            <a:r>
              <a:rPr lang="en-US" altLang="zh-CN" sz="800" u="sng" kern="100" dirty="0">
                <a:solidFill>
                  <a:srgbClr val="0000FF"/>
                </a:solidFill>
                <a:effectLst/>
                <a:latin typeface="Times New Roman" panose="02020603050405020304" pitchFamily="18" charset="0"/>
                <a:ea typeface="等线" panose="02010600030101010101" pitchFamily="2" charset="-122"/>
                <a:cs typeface="Times New Roman" panose="02020603050405020304" pitchFamily="18" charset="0"/>
                <a:hlinkClick r:id="rId2"/>
              </a:rPr>
              <a:t>https://developer.nvidia.com/cuda-toolkit-archive</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you can get desired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Cuda</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version. In </a:t>
            </a:r>
            <a:r>
              <a:rPr lang="en-US" altLang="zh-CN" sz="800" u="sng" kern="100" dirty="0">
                <a:solidFill>
                  <a:srgbClr val="0000FF"/>
                </a:solidFill>
                <a:effectLst/>
                <a:latin typeface="Times New Roman" panose="02020603050405020304" pitchFamily="18" charset="0"/>
                <a:ea typeface="等线" panose="02010600030101010101" pitchFamily="2" charset="-122"/>
                <a:cs typeface="Times New Roman" panose="02020603050405020304" pitchFamily="18" charset="0"/>
                <a:hlinkClick r:id="rId3"/>
              </a:rPr>
              <a:t>https://developer.nvidia.com/rdp/cudnn-archive</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you can get desired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CuDNN</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version. For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tensorflow</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use ‘pip install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tensorflow</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gpu</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==2.8.0’ to download it. For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keras</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currently(2022.8) you can simply use ‘pip install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keras</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Specify </a:t>
            </a:r>
            <a:r>
              <a:rPr lang="en-US" altLang="zh-CN" sz="800" kern="100" dirty="0" err="1">
                <a:effectLst/>
                <a:latin typeface="Times New Roman" panose="02020603050405020304" pitchFamily="18" charset="0"/>
                <a:ea typeface="等线" panose="02010600030101010101" pitchFamily="2" charset="-122"/>
                <a:cs typeface="Times New Roman" panose="02020603050405020304" pitchFamily="18" charset="0"/>
              </a:rPr>
              <a:t>keras</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version according to your need.</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Download all my codes and the supporting training dataset.</a:t>
            </a:r>
            <a:r>
              <a:rPr lang="en-US" altLang="zh-CN" sz="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The functions of each Python file in the folder are as follows:</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133350" algn="just"/>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dataloader</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The function in it is imported and used in ‘model’ file to build an iterator, which generate a batch of file address of the pictures each time. Training phase requires such kind of data loader.</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gan_loss</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The functions in it define loss functions for optimizing GAN model, including generator loss, discriminator loss for general GAN model, and content loss, style loss for our specific style transfer task.</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unit_layer</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The functions in it define unit structure for our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JanpanimationGAN</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model</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video2image: This file can be used to convert a video to many images. This program is not written by me. I use this tool provided by others to convert videos into many pictures to build my data set. This method is realized by extracting video key frames. The author and source of the program have been marked in the python file.</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image_cutting</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This program is used to crop pictures extracted from video. Since the size of the original pictures are too large, the program will randomly cut out 6 pictures in the six areas divided in each picture. After running this program, we will get a set of RGB images, all of which have the size of 256×256.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Image_smoothing</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Smooth edges of anime images, in order to let the model learn features of this kind of images better.</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model: The main part of this project. The program includes the code of Gan model construction and training.</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66700"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test_on_new_img</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Use the trained model to realize animation style conversion on your own images.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(Optional)</a:t>
            </a:r>
            <a:r>
              <a:rPr lang="en-US" altLang="zh-CN" sz="800" b="1"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Build your own dataset: By using ‘video2image’ and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image_cutting</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programs mentioned above, you can converted your videos into suitable datasets. To do this, open each file and change video file address and new data set storage address mentioned in these two files. Note that you may have to manually delete some training images, if you build your dataset in this way. This is because some images in the dataset may be basically the same, and some images might be worthless for training the model. After that, run ‘</a:t>
            </a:r>
            <a:r>
              <a:rPr lang="en-US" altLang="zh-CN" sz="800" kern="100" dirty="0" err="1">
                <a:effectLst/>
                <a:latin typeface="Calibri" panose="020F0502020204030204" pitchFamily="34" charset="0"/>
                <a:ea typeface="等线" panose="02010600030101010101" pitchFamily="2" charset="-122"/>
                <a:cs typeface="Times New Roman" panose="02020603050405020304" pitchFamily="18" charset="0"/>
              </a:rPr>
              <a:t>image_smoothing</a:t>
            </a:r>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program to get smoothed anime images as dataset.</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800" kern="100" dirty="0">
                <a:effectLst/>
                <a:latin typeface="Calibri" panose="020F0502020204030204" pitchFamily="34" charset="0"/>
                <a:ea typeface="等线"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buFont typeface="+mj-lt"/>
              <a:buAutoNum type="arabicPeriod"/>
            </a:pPr>
            <a:r>
              <a:rPr lang="en-US" altLang="zh-CN" sz="800" kern="1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If you want to achieve better effects, train the GAN model for several epochs. Adjust the file directory specified when reading the data set in the "model" program, specify the storage directory of model parameters and prediction results, and run the "train" program. According to your needs, you can freely set the training epoch. It is suggested to run pretraining process for 2 epochs, and run training process for 150 epochs and above.</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800" kern="0" dirty="0">
                <a:effectLst/>
                <a:latin typeface="Arial" panose="020B0604020202020204" pitchFamily="34" charset="0"/>
                <a:ea typeface="宋体" panose="02010600030101010101" pitchFamily="2" charset="-122"/>
                <a:cs typeface="Times New Roman" panose="02020603050405020304" pitchFamily="18" charset="0"/>
              </a:rPr>
              <a:t> </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buFont typeface="+mj-lt"/>
              <a:buAutoNum type="arabicPeriod"/>
            </a:pPr>
            <a:r>
              <a:rPr lang="en-US" altLang="zh-CN" sz="800" kern="1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Put the image you want to achieve style conversion into the / Pretrain / origin directory. After specifying the storage directory of the new file, run the program named "</a:t>
            </a:r>
            <a:r>
              <a:rPr lang="en-US" altLang="zh-CN" sz="800" kern="1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test_on_new_img</a:t>
            </a:r>
            <a:r>
              <a:rPr lang="en-US" altLang="zh-CN" sz="800" kern="1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to achieve style transfer.</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页脚占位符 3">
            <a:extLst>
              <a:ext uri="{FF2B5EF4-FFF2-40B4-BE49-F238E27FC236}">
                <a16:creationId xmlns:a16="http://schemas.microsoft.com/office/drawing/2014/main" id="{43EC2F2C-6B59-0C63-A617-8FE78D589260}"/>
              </a:ext>
            </a:extLst>
          </p:cNvPr>
          <p:cNvSpPr>
            <a:spLocks noGrp="1"/>
          </p:cNvSpPr>
          <p:nvPr>
            <p:ph type="ftr" sz="quarter" idx="11"/>
          </p:nvPr>
        </p:nvSpPr>
        <p:spPr/>
        <p:txBody>
          <a:bodyPr/>
          <a:lstStyle/>
          <a:p>
            <a:pPr>
              <a:defRPr/>
            </a:pPr>
            <a:r>
              <a:rPr lang="en-US"/>
              <a:t>@Your Name</a:t>
            </a:r>
          </a:p>
        </p:txBody>
      </p:sp>
      <p:sp>
        <p:nvSpPr>
          <p:cNvPr id="5" name="灯片编号占位符 4">
            <a:extLst>
              <a:ext uri="{FF2B5EF4-FFF2-40B4-BE49-F238E27FC236}">
                <a16:creationId xmlns:a16="http://schemas.microsoft.com/office/drawing/2014/main" id="{EB453CB3-F16D-4183-2471-404A39EB8060}"/>
              </a:ext>
            </a:extLst>
          </p:cNvPr>
          <p:cNvSpPr>
            <a:spLocks noGrp="1"/>
          </p:cNvSpPr>
          <p:nvPr>
            <p:ph type="sldNum" sz="quarter" idx="12"/>
          </p:nvPr>
        </p:nvSpPr>
        <p:spPr/>
        <p:txBody>
          <a:bodyPr/>
          <a:lstStyle/>
          <a:p>
            <a:pPr>
              <a:defRPr/>
            </a:pPr>
            <a:fld id="{B1D066EC-5749-4585-9837-C7D7BD5CB86B}" type="slidenum">
              <a:rPr lang="en-US" smtClean="0"/>
              <a:pPr>
                <a:defRPr/>
              </a:pPr>
              <a:t>9</a:t>
            </a:fld>
            <a:endParaRPr lang="en-US"/>
          </a:p>
        </p:txBody>
      </p:sp>
    </p:spTree>
    <p:extLst>
      <p:ext uri="{BB962C8B-B14F-4D97-AF65-F5344CB8AC3E}">
        <p14:creationId xmlns:p14="http://schemas.microsoft.com/office/powerpoint/2010/main" val="3521101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11622</TotalTime>
  <Words>917</Words>
  <Application>Microsoft Office PowerPoint</Application>
  <PresentationFormat>全屏显示(4:3)</PresentationFormat>
  <Paragraphs>81</Paragraphs>
  <Slides>13</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Arial</vt:lpstr>
      <vt:lpstr>Calibri</vt:lpstr>
      <vt:lpstr>Garamond</vt:lpstr>
      <vt:lpstr>Times New Roman</vt:lpstr>
      <vt:lpstr>Wingdings</vt:lpstr>
      <vt:lpstr>Office Theme</vt:lpstr>
      <vt:lpstr> Final Project  Style Transfer: An odyssey to anime world  </vt:lpstr>
      <vt:lpstr>Introduction</vt:lpstr>
      <vt:lpstr>Style Transfer</vt:lpstr>
      <vt:lpstr>PowerPoint 演示文稿</vt:lpstr>
      <vt:lpstr>Methodology</vt:lpstr>
      <vt:lpstr>PowerPoint 演示文稿</vt:lpstr>
      <vt:lpstr>PowerPoint 演示文稿</vt:lpstr>
      <vt:lpstr>PowerPoint 演示文稿</vt:lpstr>
      <vt:lpstr>PowerPoint 演示文稿</vt:lpstr>
      <vt:lpstr>Result</vt:lpstr>
      <vt:lpstr>Inadequacies</vt:lpstr>
      <vt:lpstr>PowerPoint 演示文稿</vt:lpstr>
      <vt:lpstr>YouTube Video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zdjordje</dc:creator>
  <cp:lastModifiedBy>Jiang Xinrui</cp:lastModifiedBy>
  <cp:revision>885</cp:revision>
  <cp:lastPrinted>2012-11-30T20:59:45Z</cp:lastPrinted>
  <dcterms:created xsi:type="dcterms:W3CDTF">2006-08-16T00:00:00Z</dcterms:created>
  <dcterms:modified xsi:type="dcterms:W3CDTF">2022-08-06T03:44:42Z</dcterms:modified>
</cp:coreProperties>
</file>